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128" d="100"/>
          <a:sy n="128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5814" y="181065"/>
            <a:ext cx="70407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spc="50">
                <a:ln w="11430"/>
                <a:gradFill>
                  <a:gsLst>
                    <a:gs pos="25000">
                      <a:srgbClr val="333399">
                        <a:satMod val="155000"/>
                      </a:srgbClr>
                    </a:gs>
                    <a:gs pos="100000">
                      <a:srgbClr val="3333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Cashless </a:t>
            </a:r>
            <a:r>
              <a:rPr lang="en-US" sz="4400" b="1" spc="50" smtClean="0">
                <a:ln w="11430"/>
                <a:gradFill>
                  <a:gsLst>
                    <a:gs pos="25000">
                      <a:srgbClr val="333399">
                        <a:satMod val="155000"/>
                      </a:srgbClr>
                    </a:gs>
                    <a:gs pos="100000">
                      <a:srgbClr val="3333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Payment </a:t>
            </a:r>
            <a:r>
              <a:rPr lang="en-US" sz="4400" b="1" spc="50" dirty="0">
                <a:ln w="11430"/>
                <a:gradFill>
                  <a:gsLst>
                    <a:gs pos="25000">
                      <a:srgbClr val="333399">
                        <a:satMod val="155000"/>
                      </a:srgbClr>
                    </a:gs>
                    <a:gs pos="100000">
                      <a:srgbClr val="3333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Chain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>
            <a:solidFill>
              <a:srgbClr val="6239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724108" y="1143000"/>
            <a:ext cx="990600" cy="838200"/>
          </a:xfrm>
          <a:prstGeom prst="rect">
            <a:avLst/>
          </a:prstGeom>
          <a:solidFill>
            <a:schemeClr val="bg1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C00000"/>
                </a:solidFill>
                <a:latin typeface="Arial Narrow" pitchFamily="34" charset="0"/>
              </a:rPr>
              <a:t>Hardware</a:t>
            </a:r>
            <a:endParaRPr lang="en-US" sz="14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9616" y="1143000"/>
            <a:ext cx="990600" cy="838200"/>
          </a:xfrm>
          <a:prstGeom prst="rect">
            <a:avLst/>
          </a:prstGeom>
          <a:solidFill>
            <a:srgbClr val="FFFF00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006600"/>
                </a:solidFill>
                <a:latin typeface="Arial Narrow" pitchFamily="34" charset="0"/>
              </a:rPr>
              <a:t>Merchant Acquirer</a:t>
            </a:r>
            <a:endParaRPr lang="en-US" sz="1400" b="1" dirty="0">
              <a:solidFill>
                <a:srgbClr val="006600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5124" y="1143000"/>
            <a:ext cx="94753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 Narrow" pitchFamily="34" charset="0"/>
              </a:rPr>
              <a:t>Payment</a:t>
            </a:r>
            <a:br>
              <a:rPr lang="en-US" sz="1400" b="1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 Narrow" pitchFamily="34" charset="0"/>
              </a:rPr>
              <a:t>Gateway</a:t>
            </a:r>
            <a:endParaRPr lang="en-US" sz="14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0" y="1143000"/>
            <a:ext cx="947530" cy="838200"/>
          </a:xfrm>
          <a:prstGeom prst="rect">
            <a:avLst/>
          </a:prstGeom>
          <a:solidFill>
            <a:srgbClr val="660066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rgbClr val="FFFF00"/>
                </a:solidFill>
                <a:latin typeface="Arial Narrow" pitchFamily="34" charset="0"/>
              </a:rPr>
              <a:t>Card </a:t>
            </a:r>
          </a:p>
          <a:p>
            <a:pPr algn="ctr"/>
            <a:r>
              <a:rPr lang="en-US" sz="1200" b="1" dirty="0" smtClean="0">
                <a:solidFill>
                  <a:srgbClr val="FFFF00"/>
                </a:solidFill>
                <a:latin typeface="Arial Narrow" pitchFamily="34" charset="0"/>
              </a:rPr>
              <a:t>Association</a:t>
            </a:r>
            <a:endParaRPr lang="en-US" sz="12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67562" y="1143000"/>
            <a:ext cx="947530" cy="838200"/>
          </a:xfrm>
          <a:prstGeom prst="rect">
            <a:avLst/>
          </a:prstGeom>
          <a:solidFill>
            <a:srgbClr val="FF0000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Arial Narrow" pitchFamily="34" charset="0"/>
              </a:rPr>
              <a:t>Payment</a:t>
            </a:r>
          </a:p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Arial Narrow" pitchFamily="34" charset="0"/>
              </a:rPr>
              <a:t>Processor</a:t>
            </a:r>
            <a:endParaRPr lang="en-US" sz="1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143000"/>
            <a:ext cx="914400" cy="838200"/>
          </a:xfrm>
          <a:prstGeom prst="rect">
            <a:avLst/>
          </a:prstGeom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0000CC"/>
                </a:solidFill>
                <a:latin typeface="Arial Narrow" pitchFamily="34" charset="0"/>
              </a:rPr>
              <a:t>Vending Operator</a:t>
            </a:r>
            <a:endParaRPr lang="en-US" sz="1400" b="1" dirty="0">
              <a:solidFill>
                <a:srgbClr val="0000CC"/>
              </a:solidFill>
              <a:latin typeface="Arial Narrow" pitchFamily="34" charset="0"/>
            </a:endParaRPr>
          </a:p>
        </p:txBody>
      </p:sp>
      <p:cxnSp>
        <p:nvCxnSpPr>
          <p:cNvPr id="12" name="Straight Arrow Connector 11"/>
          <p:cNvCxnSpPr>
            <a:cxnSpLocks noChangeAspect="1"/>
          </p:cNvCxnSpPr>
          <p:nvPr/>
        </p:nvCxnSpPr>
        <p:spPr>
          <a:xfrm>
            <a:off x="1270474" y="1524000"/>
            <a:ext cx="4572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919999"/>
              </p:ext>
            </p:extLst>
          </p:nvPr>
        </p:nvGraphicFramePr>
        <p:xfrm>
          <a:off x="190499" y="2164003"/>
          <a:ext cx="8763001" cy="4389120"/>
        </p:xfrm>
        <a:graphic>
          <a:graphicData uri="http://schemas.openxmlformats.org/drawingml/2006/table">
            <a:tbl>
              <a:tblPr firstRow="1" lastCol="1" bandRow="1">
                <a:tableStyleId>{D7AC3CCA-C797-4891-BE02-D94E43425B78}</a:tableStyleId>
              </a:tblPr>
              <a:tblGrid>
                <a:gridCol w="1371600"/>
                <a:gridCol w="1348510"/>
                <a:gridCol w="1547090"/>
                <a:gridCol w="1524000"/>
                <a:gridCol w="1447800"/>
                <a:gridCol w="1524001"/>
              </a:tblGrid>
              <a:tr h="1828800">
                <a:tc>
                  <a:txBody>
                    <a:bodyPr/>
                    <a:lstStyle/>
                    <a:p>
                      <a:r>
                        <a:rPr lang="en-US" sz="1200" b="1" u="sng" dirty="0" smtClean="0">
                          <a:solidFill>
                            <a:srgbClr val="0000CC"/>
                          </a:solidFill>
                          <a:latin typeface="Arial Narrow" pitchFamily="34" charset="0"/>
                        </a:rPr>
                        <a:t>Role:</a:t>
                      </a:r>
                      <a:r>
                        <a:rPr lang="en-US" sz="1200" b="1" u="none" dirty="0" smtClean="0">
                          <a:solidFill>
                            <a:srgbClr val="0000CC"/>
                          </a:solidFill>
                          <a:latin typeface="Arial Narrow" pitchFamily="34" charset="0"/>
                        </a:rPr>
                        <a:t/>
                      </a:r>
                      <a:br>
                        <a:rPr lang="en-US" sz="1200" b="1" u="none" dirty="0" smtClean="0">
                          <a:solidFill>
                            <a:srgbClr val="0000CC"/>
                          </a:solidFill>
                          <a:latin typeface="Arial Narrow" pitchFamily="34" charset="0"/>
                        </a:rPr>
                      </a:br>
                      <a:r>
                        <a:rPr lang="en-US" sz="1200" b="1" u="none" dirty="0" smtClean="0">
                          <a:solidFill>
                            <a:srgbClr val="0000CC"/>
                          </a:solidFill>
                          <a:latin typeface="Arial Narrow" pitchFamily="34" charset="0"/>
                        </a:rPr>
                        <a:t>Purchase  the cashless</a:t>
                      </a:r>
                      <a:r>
                        <a:rPr lang="en-US" sz="1200" b="1" u="none" baseline="0" dirty="0" smtClean="0">
                          <a:solidFill>
                            <a:srgbClr val="0000CC"/>
                          </a:solidFill>
                          <a:latin typeface="Arial Narrow" pitchFamily="34" charset="0"/>
                        </a:rPr>
                        <a:t> hardware; choose a merchant account provider</a:t>
                      </a:r>
                      <a:endParaRPr lang="en-US" sz="1200" b="1" dirty="0">
                        <a:solidFill>
                          <a:srgbClr val="0000CC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Role:</a:t>
                      </a:r>
                      <a:r>
                        <a:rPr lang="en-US" sz="1200" b="1" u="none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/>
                      </a:r>
                      <a:br>
                        <a:rPr lang="en-US" sz="1200" b="1" u="none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</a:br>
                      <a:r>
                        <a:rPr lang="en-US" sz="1200" b="1" u="none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E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nables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  card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acceptance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 and data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encryption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>
                          <a:solidFill>
                            <a:srgbClr val="006600"/>
                          </a:solidFill>
                          <a:latin typeface="Arial Narrow" pitchFamily="34" charset="0"/>
                        </a:rPr>
                        <a:t>Role:</a:t>
                      </a:r>
                      <a:br>
                        <a:rPr lang="en-US" sz="1200" b="1" u="sng" dirty="0" smtClean="0">
                          <a:solidFill>
                            <a:srgbClr val="006600"/>
                          </a:solidFill>
                          <a:latin typeface="Arial Narrow" pitchFamily="34" charset="0"/>
                        </a:rPr>
                      </a:br>
                      <a:r>
                        <a:rPr lang="en-US" sz="1200" b="1" u="none" dirty="0" smtClean="0">
                          <a:solidFill>
                            <a:srgbClr val="006600"/>
                          </a:solidFill>
                          <a:latin typeface="Arial Narrow" pitchFamily="34" charset="0"/>
                        </a:rPr>
                        <a:t>Provides </a:t>
                      </a:r>
                      <a:r>
                        <a:rPr lang="en-US" sz="1200" b="1" u="none" baseline="0" dirty="0" smtClean="0">
                          <a:solidFill>
                            <a:srgbClr val="006600"/>
                          </a:solidFill>
                          <a:latin typeface="Arial Narrow" pitchFamily="34" charset="0"/>
                        </a:rPr>
                        <a:t>Vending Operator the Merchant Processing Agreement; establishes the  merchant bank account; provides the monthly processing statement &amp; merchant level reporting</a:t>
                      </a:r>
                      <a:endParaRPr lang="en-US" sz="1200" b="1" dirty="0">
                        <a:solidFill>
                          <a:srgbClr val="0066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>
                          <a:latin typeface="Arial Narrow" pitchFamily="34" charset="0"/>
                        </a:rPr>
                        <a:t>Role:</a:t>
                      </a:r>
                      <a:r>
                        <a:rPr lang="en-US" sz="1200" b="1" dirty="0" smtClean="0">
                          <a:latin typeface="Arial Narrow" pitchFamily="34" charset="0"/>
                        </a:rPr>
                        <a:t/>
                      </a:r>
                      <a:br>
                        <a:rPr lang="en-US" sz="1200" b="1" dirty="0" smtClean="0">
                          <a:latin typeface="Arial Narrow" pitchFamily="34" charset="0"/>
                        </a:rPr>
                      </a:br>
                      <a:r>
                        <a:rPr lang="en-US" sz="1200" b="1" dirty="0" smtClean="0">
                          <a:latin typeface="Arial Narrow" pitchFamily="34" charset="0"/>
                        </a:rPr>
                        <a:t>Manages</a:t>
                      </a:r>
                      <a:r>
                        <a:rPr lang="en-US" sz="1200" b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200" b="1" dirty="0" smtClean="0">
                          <a:latin typeface="Arial Narrow" pitchFamily="34" charset="0"/>
                        </a:rPr>
                        <a:t>transaction traffic,  provides authorization of cards, secures card data, </a:t>
                      </a:r>
                      <a:r>
                        <a:rPr lang="en-US" sz="1200" b="1" baseline="0" dirty="0" smtClean="0">
                          <a:latin typeface="Arial Narrow" pitchFamily="34" charset="0"/>
                        </a:rPr>
                        <a:t>and creates reports</a:t>
                      </a:r>
                      <a:endParaRPr lang="en-US" sz="12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Role: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 </a:t>
                      </a:r>
                      <a:br>
                        <a:rPr lang="en-US" sz="12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</a:b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Receives &amp;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 sends  the transaction data from payment gateway to the card brands; also sends final settlement info to merchant acquirer  so funds can be deposited into the vending operator’s merchant bank account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Role: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 </a:t>
                      </a:r>
                    </a:p>
                    <a:p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Performs final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 settlement process, sends deposit amounts (minus interchange)  back through processor to merchant acquirer so funds can be deposited into the vending operator’s merchant bank account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43675">
                <a:tc>
                  <a:txBody>
                    <a:bodyPr/>
                    <a:lstStyle/>
                    <a:p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Sample</a:t>
                      </a:r>
                      <a:r>
                        <a:rPr lang="en-US" sz="1200" b="1" u="sng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200" b="1" u="sng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Providers: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CoinCo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Crane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InOne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MEI 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Group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Nayax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PayRange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USA Technologies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ViVOtech 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>
                          <a:solidFill>
                            <a:srgbClr val="006600"/>
                          </a:solidFill>
                          <a:latin typeface="Arial Narrow" pitchFamily="34" charset="0"/>
                        </a:rPr>
                        <a:t>Sample</a:t>
                      </a:r>
                      <a:r>
                        <a:rPr lang="en-US" sz="1200" b="1" u="sng" baseline="0" dirty="0" smtClean="0">
                          <a:solidFill>
                            <a:srgbClr val="0066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200" b="1" u="sng" dirty="0" smtClean="0">
                          <a:solidFill>
                            <a:srgbClr val="006600"/>
                          </a:solidFill>
                          <a:latin typeface="Arial Narrow" pitchFamily="34" charset="0"/>
                        </a:rPr>
                        <a:t>Providers: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Bank of America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Chase Paymentech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EMPS / First Data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Heartland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Moneris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Nayax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PayRange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USA Technologies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>
                          <a:latin typeface="Arial Narrow" pitchFamily="34" charset="0"/>
                        </a:rPr>
                        <a:t>Sample</a:t>
                      </a:r>
                      <a:r>
                        <a:rPr lang="en-US" sz="1200" b="1" u="sng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200" b="1" u="sng" dirty="0" smtClean="0">
                          <a:latin typeface="Arial Narrow" pitchFamily="34" charset="0"/>
                        </a:rPr>
                        <a:t>Providers: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Apriva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InOne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Nayax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PayRange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USA  Technologies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Sample</a:t>
                      </a:r>
                      <a:r>
                        <a:rPr lang="en-US" sz="1200" b="1" u="sng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Providers: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Bank of America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Chase Paymentech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Elavon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First Data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Heartland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TSYS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Sample</a:t>
                      </a:r>
                      <a:r>
                        <a:rPr lang="en-US" sz="1200" b="1" u="sng" baseline="0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en-US" sz="1200" b="1" u="sng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Providers: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Amex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Discover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MasterCard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Visa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8600" y="6581001"/>
            <a:ext cx="986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 Narrow" pitchFamily="34" charset="0"/>
              </a:rPr>
              <a:t>October 2018</a:t>
            </a:r>
            <a:endParaRPr lang="en-US" sz="1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53482" y="6581001"/>
            <a:ext cx="1439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  <a:latin typeface="Arial Narrow" pitchFamily="34" charset="0"/>
              </a:rPr>
              <a:t>©  Michael Kasavana</a:t>
            </a:r>
            <a:endParaRPr lang="en-US" sz="1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cxnSp>
        <p:nvCxnSpPr>
          <p:cNvPr id="25" name="Straight Arrow Connector 24"/>
          <p:cNvCxnSpPr>
            <a:cxnSpLocks noChangeAspect="1"/>
          </p:cNvCxnSpPr>
          <p:nvPr/>
        </p:nvCxnSpPr>
        <p:spPr>
          <a:xfrm>
            <a:off x="2771686" y="1524000"/>
            <a:ext cx="4572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 noChangeAspect="1"/>
          </p:cNvCxnSpPr>
          <p:nvPr/>
        </p:nvCxnSpPr>
        <p:spPr>
          <a:xfrm>
            <a:off x="4267200" y="1524000"/>
            <a:ext cx="4572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 noChangeAspect="1"/>
          </p:cNvCxnSpPr>
          <p:nvPr/>
        </p:nvCxnSpPr>
        <p:spPr>
          <a:xfrm>
            <a:off x="5715000" y="1524000"/>
            <a:ext cx="4572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 noChangeAspect="1"/>
          </p:cNvCxnSpPr>
          <p:nvPr/>
        </p:nvCxnSpPr>
        <p:spPr>
          <a:xfrm>
            <a:off x="7162800" y="1524000"/>
            <a:ext cx="4572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120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Company>Eli Broad College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kasavana</dc:creator>
  <cp:lastModifiedBy>Kasavana</cp:lastModifiedBy>
  <cp:revision>44</cp:revision>
  <dcterms:created xsi:type="dcterms:W3CDTF">2010-05-10T14:18:54Z</dcterms:created>
  <dcterms:modified xsi:type="dcterms:W3CDTF">2018-10-10T15:11:00Z</dcterms:modified>
</cp:coreProperties>
</file>